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4630400" cy="8229600"/>
  <p:notesSz cx="8229600" cy="14630400"/>
  <p:embeddedFontLst>
    <p:embeddedFont>
      <p:font typeface="Syne" panose="020B0604020202020204" charset="0"/>
      <p:regular r:id="rId13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7200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2353747"/>
            <a:ext cx="4869061" cy="352198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1679853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Cementos Argos S.A.</a:t>
            </a:r>
            <a:endParaRPr lang="en-US" sz="6700" dirty="0"/>
          </a:p>
        </p:txBody>
      </p:sp>
      <p:sp>
        <p:nvSpPr>
          <p:cNvPr id="5" name="Text 1"/>
          <p:cNvSpPr/>
          <p:nvPr/>
        </p:nvSpPr>
        <p:spPr>
          <a:xfrm>
            <a:off x="864037" y="4179451"/>
            <a:ext cx="7415927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Cementos Argos S.A. es una empresa internacional dedicada principalmente a la producción y comercialización de cemento, concreto y agregados. Su propósito es contribuir al desarrollo de una sociedad más sostenible, próspera e inclusiva, facilitando la construcción de ciudades, carreteras, puentes y otras infraestructuras esenciales.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40063F2-355B-FD93-A764-CA9239B31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5E2D4184-E9F0-252E-D700-FC30ACD1D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1178" y="2587943"/>
            <a:ext cx="4931926" cy="3053715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95158557-376A-E7EC-9246-DF3E7490259B}"/>
              </a:ext>
            </a:extLst>
          </p:cNvPr>
          <p:cNvSpPr/>
          <p:nvPr/>
        </p:nvSpPr>
        <p:spPr>
          <a:xfrm>
            <a:off x="776168" y="747236"/>
            <a:ext cx="7591663" cy="16538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Sostenibilidad y Alianzas Estratégicas</a:t>
            </a:r>
            <a:endParaRPr lang="en-US" sz="4350" dirty="0"/>
          </a:p>
        </p:txBody>
      </p:sp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BF13AD95-D92A-727D-0A7E-605DF2EFA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168" y="2667952"/>
            <a:ext cx="554355" cy="554355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748D5AB8-2077-4C66-0E15-E0D8A22CCBD1}"/>
              </a:ext>
            </a:extLst>
          </p:cNvPr>
          <p:cNvSpPr/>
          <p:nvPr/>
        </p:nvSpPr>
        <p:spPr>
          <a:xfrm>
            <a:off x="776168" y="3444001"/>
            <a:ext cx="2772013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Actividad</a:t>
            </a:r>
            <a:endParaRPr lang="en-US" sz="215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84A4F530-3B38-B056-2FB0-4053F714D12F}"/>
              </a:ext>
            </a:extLst>
          </p:cNvPr>
          <p:cNvSpPr/>
          <p:nvPr/>
        </p:nvSpPr>
        <p:spPr>
          <a:xfrm>
            <a:off x="776168" y="3923466"/>
            <a:ext cx="7591663" cy="709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 buscan alianzas estratégicas para garantizar el suministro de combustibles alternativos de alta calidad.</a:t>
            </a:r>
            <a:endParaRPr lang="en-US" sz="1700" dirty="0"/>
          </a:p>
        </p:txBody>
      </p:sp>
      <p:pic>
        <p:nvPicPr>
          <p:cNvPr id="8" name="Image 3" descr="preencoded.png">
            <a:extLst>
              <a:ext uri="{FF2B5EF4-FFF2-40B4-BE49-F238E27FC236}">
                <a16:creationId xmlns:a16="http://schemas.microsoft.com/office/drawing/2014/main" id="{93F1118D-E9A5-BC30-3305-4ED3F1258C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168" y="5298281"/>
            <a:ext cx="554355" cy="554355"/>
          </a:xfrm>
          <a:prstGeom prst="rect">
            <a:avLst/>
          </a:prstGeom>
        </p:spPr>
      </p:pic>
      <p:sp>
        <p:nvSpPr>
          <p:cNvPr id="9" name="Text 3">
            <a:extLst>
              <a:ext uri="{FF2B5EF4-FFF2-40B4-BE49-F238E27FC236}">
                <a16:creationId xmlns:a16="http://schemas.microsoft.com/office/drawing/2014/main" id="{061EDB88-6C9B-7CB8-942A-A662DF358352}"/>
              </a:ext>
            </a:extLst>
          </p:cNvPr>
          <p:cNvSpPr/>
          <p:nvPr/>
        </p:nvSpPr>
        <p:spPr>
          <a:xfrm>
            <a:off x="776168" y="6074330"/>
            <a:ext cx="2772013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Logros</a:t>
            </a:r>
            <a:endParaRPr lang="en-US" sz="2150" dirty="0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95636579-4917-F521-39F2-3C4ED9FAF14B}"/>
              </a:ext>
            </a:extLst>
          </p:cNvPr>
          <p:cNvSpPr/>
          <p:nvPr/>
        </p:nvSpPr>
        <p:spPr>
          <a:xfrm>
            <a:off x="776168" y="6553795"/>
            <a:ext cx="7591663" cy="709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Continúa el desarrollo de estas alianzas como parte del proceso de descarbonización.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823935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4782" y="0"/>
            <a:ext cx="5486400" cy="8231862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4928" y="3617336"/>
            <a:ext cx="4924544" cy="3077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424928" y="1082798"/>
            <a:ext cx="5125900" cy="1647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 err="1">
                <a:latin typeface="Syne" pitchFamily="34" charset="0"/>
                <a:ea typeface="Syne" pitchFamily="34" charset="-122"/>
                <a:cs typeface="Syne" pitchFamily="34" charset="-120"/>
              </a:rPr>
              <a:t>Impacto</a:t>
            </a:r>
            <a:r>
              <a:rPr lang="en-US" sz="4400" b="1" dirty="0">
                <a:latin typeface="Syne" pitchFamily="34" charset="0"/>
                <a:ea typeface="Syne" pitchFamily="34" charset="-122"/>
                <a:cs typeface="Syne" pitchFamily="34" charset="-120"/>
              </a:rPr>
              <a:t> Ambiental de la </a:t>
            </a:r>
            <a:r>
              <a:rPr lang="en-US" sz="4400" b="1" dirty="0" err="1">
                <a:latin typeface="Syne" pitchFamily="34" charset="0"/>
                <a:ea typeface="Syne" pitchFamily="34" charset="-122"/>
                <a:cs typeface="Syne" pitchFamily="34" charset="-120"/>
              </a:rPr>
              <a:t>Producción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561856" y="948019"/>
            <a:ext cx="505539" cy="505539"/>
          </a:xfrm>
          <a:prstGeom prst="roundRect">
            <a:avLst>
              <a:gd name="adj" fmla="val 18670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6" name="Text 2"/>
          <p:cNvSpPr/>
          <p:nvPr/>
        </p:nvSpPr>
        <p:spPr>
          <a:xfrm>
            <a:off x="725448" y="1032196"/>
            <a:ext cx="178356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1292066" y="948019"/>
            <a:ext cx="4093726" cy="350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Emisiones de CO2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292066" y="1433794"/>
            <a:ext cx="6840736" cy="718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 producción de cemento es una de las principales fuentes de emisiones de CO2 en la industria de la </a:t>
            </a:r>
            <a:r>
              <a:rPr lang="en-US" sz="1750" dirty="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construcción</a:t>
            </a:r>
            <a:r>
              <a:rPr lang="en-US" sz="1750" dirty="0">
                <a:solidFill>
                  <a:schemeClr val="bg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 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9" name="Shape 5"/>
          <p:cNvSpPr/>
          <p:nvPr/>
        </p:nvSpPr>
        <p:spPr>
          <a:xfrm>
            <a:off x="561856" y="2630134"/>
            <a:ext cx="505539" cy="505539"/>
          </a:xfrm>
          <a:prstGeom prst="roundRect">
            <a:avLst>
              <a:gd name="adj" fmla="val 18670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10" name="Text 6"/>
          <p:cNvSpPr/>
          <p:nvPr/>
        </p:nvSpPr>
        <p:spPr>
          <a:xfrm>
            <a:off x="645557" y="2714311"/>
            <a:ext cx="338018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1292065" y="2730126"/>
            <a:ext cx="6840736" cy="701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Consumo de Recursos Naturales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292066" y="3466905"/>
            <a:ext cx="6840736" cy="1078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 extracción de piedra caliza, arcilla y otros materiales necesarios para la producción de cemento tiene un impacto directo en el entorno, afectando la topografía y biodiversidad local.</a:t>
            </a:r>
            <a:endParaRPr lang="en-US" sz="1750" dirty="0"/>
          </a:p>
        </p:txBody>
      </p:sp>
      <p:sp>
        <p:nvSpPr>
          <p:cNvPr id="13" name="Text 1"/>
          <p:cNvSpPr/>
          <p:nvPr/>
        </p:nvSpPr>
        <p:spPr>
          <a:xfrm>
            <a:off x="1292065" y="5131844"/>
            <a:ext cx="594633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Emisiones Atmosféricas</a:t>
            </a:r>
            <a:endParaRPr lang="en-US" sz="2400" dirty="0"/>
          </a:p>
        </p:txBody>
      </p:sp>
      <p:sp>
        <p:nvSpPr>
          <p:cNvPr id="14" name="Text 2"/>
          <p:cNvSpPr/>
          <p:nvPr/>
        </p:nvSpPr>
        <p:spPr>
          <a:xfrm>
            <a:off x="1292066" y="5887891"/>
            <a:ext cx="62121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pesar de los esfuerzos para reducir las emisiones de NOx y SO2 en un 18% en 2023 (Reporte-Integrado-2023), estas siguen representando un riesgo para la calidad del aire en las comunidades cercanas a las plantas de producción.</a:t>
            </a:r>
            <a:endParaRPr lang="en-US" sz="1900" dirty="0"/>
          </a:p>
        </p:txBody>
      </p:sp>
      <p:sp>
        <p:nvSpPr>
          <p:cNvPr id="15" name="Shape 5">
            <a:extLst>
              <a:ext uri="{FF2B5EF4-FFF2-40B4-BE49-F238E27FC236}">
                <a16:creationId xmlns:a16="http://schemas.microsoft.com/office/drawing/2014/main" id="{3864C3E6-48D1-0E91-AA17-58815CE3A470}"/>
              </a:ext>
            </a:extLst>
          </p:cNvPr>
          <p:cNvSpPr/>
          <p:nvPr/>
        </p:nvSpPr>
        <p:spPr>
          <a:xfrm>
            <a:off x="561856" y="5093928"/>
            <a:ext cx="505539" cy="505539"/>
          </a:xfrm>
          <a:prstGeom prst="roundRect">
            <a:avLst>
              <a:gd name="adj" fmla="val 18670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7786CB23-3C4F-7320-CC6F-E84BFDAC5AE9}"/>
              </a:ext>
            </a:extLst>
          </p:cNvPr>
          <p:cNvSpPr/>
          <p:nvPr/>
        </p:nvSpPr>
        <p:spPr>
          <a:xfrm>
            <a:off x="645557" y="5178105"/>
            <a:ext cx="338018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" pitchFamily="34" charset="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7EDA51F-D4A1-A9DC-0AB4-90307F87D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2623D4AA-A034-FFF8-CB1C-9228751EE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29" y="2721054"/>
            <a:ext cx="4868942" cy="2787491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E178166D-58F1-2AA9-E5F1-66895A6396DA}"/>
              </a:ext>
            </a:extLst>
          </p:cNvPr>
          <p:cNvSpPr/>
          <p:nvPr/>
        </p:nvSpPr>
        <p:spPr>
          <a:xfrm>
            <a:off x="6350437" y="1937623"/>
            <a:ext cx="7415927" cy="3193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Actividades para la mitigación</a:t>
            </a:r>
            <a:endParaRPr lang="en-US" sz="670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90D2869B-6004-CAD4-ED69-757936F95E4C}"/>
              </a:ext>
            </a:extLst>
          </p:cNvPr>
          <p:cNvSpPr/>
          <p:nvPr/>
        </p:nvSpPr>
        <p:spPr>
          <a:xfrm>
            <a:off x="6350436" y="489920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 empresa se enfoca en la reducción de su impacto ambiental a través de diversas actividades de mitigación.</a:t>
            </a:r>
            <a:endParaRPr lang="en-US" sz="190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B5C374F-EA8A-BF20-E69F-267B16D3BBDB}"/>
              </a:ext>
            </a:extLst>
          </p:cNvPr>
          <p:cNvSpPr/>
          <p:nvPr/>
        </p:nvSpPr>
        <p:spPr>
          <a:xfrm>
            <a:off x="12697691" y="7762009"/>
            <a:ext cx="1932709" cy="467591"/>
          </a:xfrm>
          <a:prstGeom prst="rect">
            <a:avLst/>
          </a:prstGeom>
          <a:solidFill>
            <a:srgbClr val="121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8654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0ABA020-2D81-93A8-5199-5B811B595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3091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CFD2FD9C-D494-E4C5-7F56-57D9CA204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4511" y="2305407"/>
            <a:ext cx="4925258" cy="3620095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B46F2028-99BD-2E82-D4C6-A004E8BFF5E6}"/>
              </a:ext>
            </a:extLst>
          </p:cNvPr>
          <p:cNvSpPr/>
          <p:nvPr/>
        </p:nvSpPr>
        <p:spPr>
          <a:xfrm>
            <a:off x="785454" y="946904"/>
            <a:ext cx="7573089" cy="15752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Mitigación del Cambio Climático</a:t>
            </a:r>
            <a:endParaRPr lang="en-US" sz="4400" dirty="0"/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174962B1-C9E2-023E-0712-3F2803C96613}"/>
              </a:ext>
            </a:extLst>
          </p:cNvPr>
          <p:cNvSpPr/>
          <p:nvPr/>
        </p:nvSpPr>
        <p:spPr>
          <a:xfrm>
            <a:off x="785454" y="2979420"/>
            <a:ext cx="504944" cy="504944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FE3762A0-EF16-5F92-8343-D89C232470A8}"/>
              </a:ext>
            </a:extLst>
          </p:cNvPr>
          <p:cNvSpPr/>
          <p:nvPr/>
        </p:nvSpPr>
        <p:spPr>
          <a:xfrm>
            <a:off x="948808" y="3063478"/>
            <a:ext cx="17811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F51517DF-CB67-5C1A-3736-D1B52C987411}"/>
              </a:ext>
            </a:extLst>
          </p:cNvPr>
          <p:cNvSpPr/>
          <p:nvPr/>
        </p:nvSpPr>
        <p:spPr>
          <a:xfrm>
            <a:off x="1514831" y="2979420"/>
            <a:ext cx="6843713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Reducción de Emisiones de CO2</a:t>
            </a:r>
            <a:endParaRPr lang="en-US" sz="22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D1359E6A-1F0E-945E-FC83-B67DA6132E94}"/>
              </a:ext>
            </a:extLst>
          </p:cNvPr>
          <p:cNvSpPr/>
          <p:nvPr/>
        </p:nvSpPr>
        <p:spPr>
          <a:xfrm>
            <a:off x="1514831" y="3815358"/>
            <a:ext cx="6843713" cy="1077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 han implementado proyectos para reducir las emisiones de CO2, incluyendo la optimización del uso de combustibles fósiles y el aumento del uso de combustibles alternativos. </a:t>
            </a:r>
            <a:r>
              <a:rPr lang="es-CO" sz="1800" dirty="0">
                <a:solidFill>
                  <a:schemeClr val="bg1"/>
                </a:solidFill>
              </a:rPr>
              <a:t>29 %</a:t>
            </a:r>
            <a:endParaRPr lang="en-US" sz="1750" dirty="0"/>
          </a:p>
        </p:txBody>
      </p:sp>
      <p:sp>
        <p:nvSpPr>
          <p:cNvPr id="9" name="Shape 5">
            <a:extLst>
              <a:ext uri="{FF2B5EF4-FFF2-40B4-BE49-F238E27FC236}">
                <a16:creationId xmlns:a16="http://schemas.microsoft.com/office/drawing/2014/main" id="{148EFDE4-5F5B-23B1-3E31-E8D7554938BA}"/>
              </a:ext>
            </a:extLst>
          </p:cNvPr>
          <p:cNvSpPr/>
          <p:nvPr/>
        </p:nvSpPr>
        <p:spPr>
          <a:xfrm>
            <a:off x="785454" y="5369480"/>
            <a:ext cx="504944" cy="504944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28FF7A14-7D0F-CF6B-3702-198C6BDC2D5B}"/>
              </a:ext>
            </a:extLst>
          </p:cNvPr>
          <p:cNvSpPr/>
          <p:nvPr/>
        </p:nvSpPr>
        <p:spPr>
          <a:xfrm>
            <a:off x="869036" y="5453538"/>
            <a:ext cx="337661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776F97B8-69E9-1ED6-2274-9C7D4B3222A0}"/>
              </a:ext>
            </a:extLst>
          </p:cNvPr>
          <p:cNvSpPr/>
          <p:nvPr/>
        </p:nvSpPr>
        <p:spPr>
          <a:xfrm>
            <a:off x="1514831" y="5369480"/>
            <a:ext cx="6843713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Proyectos de Descarbonización</a:t>
            </a:r>
            <a:endParaRPr lang="en-US" sz="2200" dirty="0"/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079360F2-4A43-995C-893A-0414279B073F}"/>
              </a:ext>
            </a:extLst>
          </p:cNvPr>
          <p:cNvSpPr/>
          <p:nvPr/>
        </p:nvSpPr>
        <p:spPr>
          <a:xfrm>
            <a:off x="1514831" y="6205418"/>
            <a:ext cx="6843713" cy="1077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 empresa está desarrollando proyectos para reducir la huella de carbono, como la investigación y aplicación de materiales cementantes </a:t>
            </a:r>
            <a:r>
              <a:rPr lang="en-US" sz="1750" dirty="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suplementarios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 </a:t>
            </a:r>
            <a:r>
              <a:rPr lang="es-CO" sz="1600" dirty="0">
                <a:solidFill>
                  <a:schemeClr val="bg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</a:t>
            </a:r>
            <a:r>
              <a:rPr lang="es-CO" sz="1600" dirty="0">
                <a:solidFill>
                  <a:schemeClr val="bg1"/>
                </a:solidFill>
              </a:rPr>
              <a:t>oncreto carbono neutro</a:t>
            </a:r>
            <a:endParaRPr lang="en-US" sz="17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992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E3BA170F-44BC-3377-ACAD-4BEB71CB8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8A8BAD9E-AFD7-C88F-E0EE-8DAAC082B1D8}"/>
              </a:ext>
            </a:extLst>
          </p:cNvPr>
          <p:cNvSpPr/>
          <p:nvPr/>
        </p:nvSpPr>
        <p:spPr>
          <a:xfrm>
            <a:off x="864037" y="1817251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Gestión de Recursos Hídricos</a:t>
            </a:r>
            <a:endParaRPr lang="en-US" sz="48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3F044F4-BED8-9A60-DC12-EB53E951FFDC}"/>
              </a:ext>
            </a:extLst>
          </p:cNvPr>
          <p:cNvSpPr/>
          <p:nvPr/>
        </p:nvSpPr>
        <p:spPr>
          <a:xfrm>
            <a:off x="875110" y="296477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Actividad</a:t>
            </a:r>
            <a:endParaRPr lang="en-US" sz="24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01F4C42B-1490-4300-81F7-5A8EF5DD3444}"/>
              </a:ext>
            </a:extLst>
          </p:cNvPr>
          <p:cNvSpPr/>
          <p:nvPr/>
        </p:nvSpPr>
        <p:spPr>
          <a:xfrm>
            <a:off x="875110" y="3597354"/>
            <a:ext cx="615005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 ha optimizado el consumo de agua en todas las operaciones, mediante la implementación de tecnologías de eficiencia y prácticas de reutilización de agua.</a:t>
            </a:r>
            <a:endParaRPr lang="en-US" sz="19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B5F96E1-08F2-FF35-5A7A-2D236215B1AB}"/>
              </a:ext>
            </a:extLst>
          </p:cNvPr>
          <p:cNvSpPr/>
          <p:nvPr/>
        </p:nvSpPr>
        <p:spPr>
          <a:xfrm>
            <a:off x="864037" y="519475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Logros</a:t>
            </a:r>
            <a:endParaRPr lang="en-US" sz="24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667CF100-1271-D2F6-F233-A5BC9EE35696}"/>
              </a:ext>
            </a:extLst>
          </p:cNvPr>
          <p:cNvSpPr/>
          <p:nvPr/>
        </p:nvSpPr>
        <p:spPr>
          <a:xfrm>
            <a:off x="864037" y="582733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 2023, se redujo el consumo de agua en: Cemento: 9 %, Concreto: 24 %, Agregados: 5 %.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032814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7D63EAA-443C-F719-8126-201090723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F66B3F25-D924-C1FA-8B6B-1C846EE0B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49" y="2303383"/>
            <a:ext cx="4929783" cy="3623429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62A571E8-3F6D-F564-CF9F-2466D485CD1B}"/>
              </a:ext>
            </a:extLst>
          </p:cNvPr>
          <p:cNvSpPr/>
          <p:nvPr/>
        </p:nvSpPr>
        <p:spPr>
          <a:xfrm>
            <a:off x="6265664" y="612338"/>
            <a:ext cx="7585472" cy="2783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Gestión de Residuos y Economía Circular</a:t>
            </a:r>
            <a:endParaRPr lang="en-US" sz="4350" dirty="0"/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CD274A82-8F68-9C22-E05E-D28779B5BB8D}"/>
              </a:ext>
            </a:extLst>
          </p:cNvPr>
          <p:cNvSpPr/>
          <p:nvPr/>
        </p:nvSpPr>
        <p:spPr>
          <a:xfrm>
            <a:off x="6265664" y="3109436"/>
            <a:ext cx="7585472" cy="2010728"/>
          </a:xfrm>
          <a:prstGeom prst="roundRect">
            <a:avLst>
              <a:gd name="adj" fmla="val 465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15B61E4E-4A3B-9EF1-CD95-344A2C0D51F8}"/>
              </a:ext>
            </a:extLst>
          </p:cNvPr>
          <p:cNvSpPr/>
          <p:nvPr/>
        </p:nvSpPr>
        <p:spPr>
          <a:xfrm>
            <a:off x="6495931" y="3339703"/>
            <a:ext cx="2783443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Actividad</a:t>
            </a:r>
            <a:endParaRPr lang="en-US" sz="21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0A1E8E35-DDFA-040A-19DC-C7942B1481AA}"/>
              </a:ext>
            </a:extLst>
          </p:cNvPr>
          <p:cNvSpPr/>
          <p:nvPr/>
        </p:nvSpPr>
        <p:spPr>
          <a:xfrm>
            <a:off x="6495931" y="3821192"/>
            <a:ext cx="7124938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 empresa ha implementado el coprocesamiento y la valorización de residuos como llantas usadas y biomasa en lugar de combustibles fósiles.</a:t>
            </a:r>
            <a:endParaRPr lang="en-US" sz="1750" dirty="0"/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777C9B00-602B-AFBD-A9BF-9CC18445E4CC}"/>
              </a:ext>
            </a:extLst>
          </p:cNvPr>
          <p:cNvSpPr/>
          <p:nvPr/>
        </p:nvSpPr>
        <p:spPr>
          <a:xfrm>
            <a:off x="6265664" y="5342810"/>
            <a:ext cx="7585472" cy="1654493"/>
          </a:xfrm>
          <a:prstGeom prst="roundRect">
            <a:avLst>
              <a:gd name="adj" fmla="val 565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EEC696E3-02AF-FAE2-9C96-44FD356568AD}"/>
              </a:ext>
            </a:extLst>
          </p:cNvPr>
          <p:cNvSpPr/>
          <p:nvPr/>
        </p:nvSpPr>
        <p:spPr>
          <a:xfrm>
            <a:off x="6495931" y="5573077"/>
            <a:ext cx="2783443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Logros</a:t>
            </a:r>
            <a:endParaRPr lang="en-US" sz="215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011658D7-B847-D317-F0E2-F175480CCEB0}"/>
              </a:ext>
            </a:extLst>
          </p:cNvPr>
          <p:cNvSpPr/>
          <p:nvPr/>
        </p:nvSpPr>
        <p:spPr>
          <a:xfrm>
            <a:off x="6495931" y="6054566"/>
            <a:ext cx="712493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 2023, se alcanzó una sustitución calórica del 7.2 % mediante el uso de estos residuos.</a:t>
            </a:r>
            <a:endParaRPr lang="en-US" sz="175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FD09F09-1519-5C41-F25C-D006E2C97EB6}"/>
              </a:ext>
            </a:extLst>
          </p:cNvPr>
          <p:cNvSpPr/>
          <p:nvPr/>
        </p:nvSpPr>
        <p:spPr>
          <a:xfrm>
            <a:off x="12697691" y="7762009"/>
            <a:ext cx="1932709" cy="467591"/>
          </a:xfrm>
          <a:prstGeom prst="rect">
            <a:avLst/>
          </a:prstGeom>
          <a:solidFill>
            <a:srgbClr val="121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1624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E6354A7-E245-3325-FF3F-83A67AFB2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B6FEEC41-5CE1-ABBD-8DE3-AE4345D7E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10" y="2122527"/>
            <a:ext cx="4869061" cy="3984546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04E04ED0-1F33-8738-B14B-4F818AAF5F2A}"/>
              </a:ext>
            </a:extLst>
          </p:cNvPr>
          <p:cNvSpPr/>
          <p:nvPr/>
        </p:nvSpPr>
        <p:spPr>
          <a:xfrm>
            <a:off x="6350437" y="683181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Rehabilitación de Canteras</a:t>
            </a:r>
            <a:endParaRPr lang="en-US" sz="4850" dirty="0"/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49AE5ACA-92FA-9D9C-4593-39C7A02076EF}"/>
              </a:ext>
            </a:extLst>
          </p:cNvPr>
          <p:cNvSpPr/>
          <p:nvPr/>
        </p:nvSpPr>
        <p:spPr>
          <a:xfrm>
            <a:off x="6705481" y="2596515"/>
            <a:ext cx="30480" cy="4277082"/>
          </a:xfrm>
          <a:prstGeom prst="roundRect">
            <a:avLst>
              <a:gd name="adj" fmla="val 340200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7F9C739B-B6E6-4614-C212-2E12D5F8C156}"/>
              </a:ext>
            </a:extLst>
          </p:cNvPr>
          <p:cNvSpPr/>
          <p:nvPr/>
        </p:nvSpPr>
        <p:spPr>
          <a:xfrm>
            <a:off x="6967954" y="3136583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7" name="Shape 3">
            <a:extLst>
              <a:ext uri="{FF2B5EF4-FFF2-40B4-BE49-F238E27FC236}">
                <a16:creationId xmlns:a16="http://schemas.microsoft.com/office/drawing/2014/main" id="{8A7B294A-2E26-AF66-B43E-45AD131F97CF}"/>
              </a:ext>
            </a:extLst>
          </p:cNvPr>
          <p:cNvSpPr/>
          <p:nvPr/>
        </p:nvSpPr>
        <p:spPr>
          <a:xfrm>
            <a:off x="6443008" y="287416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1524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A0EC00E6-657E-1A1D-E8BA-F2921759660A}"/>
              </a:ext>
            </a:extLst>
          </p:cNvPr>
          <p:cNvSpPr/>
          <p:nvPr/>
        </p:nvSpPr>
        <p:spPr>
          <a:xfrm>
            <a:off x="6622673" y="2966680"/>
            <a:ext cx="19597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900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E26100F7-D988-7C9A-7DDE-15B2FDE5470E}"/>
              </a:ext>
            </a:extLst>
          </p:cNvPr>
          <p:cNvSpPr/>
          <p:nvPr/>
        </p:nvSpPr>
        <p:spPr>
          <a:xfrm>
            <a:off x="8078510" y="284333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Actividad</a:t>
            </a:r>
            <a:endParaRPr lang="en-US" sz="240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24B67ABB-7A22-51CC-1885-A3289E730A4F}"/>
              </a:ext>
            </a:extLst>
          </p:cNvPr>
          <p:cNvSpPr/>
          <p:nvPr/>
        </p:nvSpPr>
        <p:spPr>
          <a:xfrm>
            <a:off x="8078510" y="3377208"/>
            <a:ext cx="56878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 empresa realiza actividades de rehabilitación en las áreas afectadas por la extracción de minerales, con el fin de restaurar los ecosistemas.</a:t>
            </a:r>
            <a:endParaRPr lang="en-US" sz="1900" dirty="0"/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700782F7-7C28-191F-5D42-16221DFDEF43}"/>
              </a:ext>
            </a:extLst>
          </p:cNvPr>
          <p:cNvSpPr/>
          <p:nvPr/>
        </p:nvSpPr>
        <p:spPr>
          <a:xfrm>
            <a:off x="6967954" y="5596057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2" name="Shape 8">
            <a:extLst>
              <a:ext uri="{FF2B5EF4-FFF2-40B4-BE49-F238E27FC236}">
                <a16:creationId xmlns:a16="http://schemas.microsoft.com/office/drawing/2014/main" id="{97AB2E46-A8F9-4BD6-3E2C-4BCE20D7E445}"/>
              </a:ext>
            </a:extLst>
          </p:cNvPr>
          <p:cNvSpPr/>
          <p:nvPr/>
        </p:nvSpPr>
        <p:spPr>
          <a:xfrm>
            <a:off x="6443008" y="533364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1524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13" name="Text 9">
            <a:extLst>
              <a:ext uri="{FF2B5EF4-FFF2-40B4-BE49-F238E27FC236}">
                <a16:creationId xmlns:a16="http://schemas.microsoft.com/office/drawing/2014/main" id="{4D405327-7215-3E6B-24E3-8DC55260B295}"/>
              </a:ext>
            </a:extLst>
          </p:cNvPr>
          <p:cNvSpPr/>
          <p:nvPr/>
        </p:nvSpPr>
        <p:spPr>
          <a:xfrm>
            <a:off x="6534924" y="5426154"/>
            <a:ext cx="371475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900" dirty="0"/>
          </a:p>
        </p:txBody>
      </p:sp>
      <p:sp>
        <p:nvSpPr>
          <p:cNvPr id="14" name="Text 10">
            <a:extLst>
              <a:ext uri="{FF2B5EF4-FFF2-40B4-BE49-F238E27FC236}">
                <a16:creationId xmlns:a16="http://schemas.microsoft.com/office/drawing/2014/main" id="{D045B17C-A618-2436-7DC8-FCC087E65BB2}"/>
              </a:ext>
            </a:extLst>
          </p:cNvPr>
          <p:cNvSpPr/>
          <p:nvPr/>
        </p:nvSpPr>
        <p:spPr>
          <a:xfrm>
            <a:off x="8078510" y="530280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Logros</a:t>
            </a:r>
            <a:endParaRPr lang="en-US" sz="2400" dirty="0"/>
          </a:p>
        </p:txBody>
      </p:sp>
      <p:sp>
        <p:nvSpPr>
          <p:cNvPr id="15" name="Text 11">
            <a:extLst>
              <a:ext uri="{FF2B5EF4-FFF2-40B4-BE49-F238E27FC236}">
                <a16:creationId xmlns:a16="http://schemas.microsoft.com/office/drawing/2014/main" id="{C45BC890-E287-293F-076D-74CE3034CC2B}"/>
              </a:ext>
            </a:extLst>
          </p:cNvPr>
          <p:cNvSpPr/>
          <p:nvPr/>
        </p:nvSpPr>
        <p:spPr>
          <a:xfrm>
            <a:off x="8078510" y="5836682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 2023, se rehabilitó el 69 % de las áreas liberadas de las operaciones mineras.</a:t>
            </a:r>
            <a:endParaRPr lang="en-US" sz="1900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203122B-B102-E2FC-BCAB-E596C62E76A5}"/>
              </a:ext>
            </a:extLst>
          </p:cNvPr>
          <p:cNvSpPr/>
          <p:nvPr/>
        </p:nvSpPr>
        <p:spPr>
          <a:xfrm>
            <a:off x="12697691" y="7762009"/>
            <a:ext cx="1932709" cy="467591"/>
          </a:xfrm>
          <a:prstGeom prst="rect">
            <a:avLst/>
          </a:prstGeom>
          <a:solidFill>
            <a:srgbClr val="121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250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9B72136-EECE-BCDC-504D-9118C2F70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EB943641-08D7-4725-F784-C0635494F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610" y="2605326"/>
            <a:ext cx="4869061" cy="3018830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203A9054-0C0E-E00C-B65E-452B8E1E52E5}"/>
              </a:ext>
            </a:extLst>
          </p:cNvPr>
          <p:cNvSpPr/>
          <p:nvPr/>
        </p:nvSpPr>
        <p:spPr>
          <a:xfrm>
            <a:off x="864037" y="994886"/>
            <a:ext cx="671667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Biodiversidad</a:t>
            </a:r>
            <a:endParaRPr lang="en-US" sz="4850" dirty="0"/>
          </a:p>
        </p:txBody>
      </p:sp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0EBF486F-B7CC-61F0-8697-6D755A934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2136696"/>
            <a:ext cx="1234440" cy="2212657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E24F1FB-2358-E8F1-E937-A850EEDFB964}"/>
              </a:ext>
            </a:extLst>
          </p:cNvPr>
          <p:cNvSpPr/>
          <p:nvPr/>
        </p:nvSpPr>
        <p:spPr>
          <a:xfrm>
            <a:off x="2468761" y="238351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Actividad</a:t>
            </a:r>
            <a:endParaRPr lang="en-US" sz="240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0C90BA7A-345F-85DC-D7CD-3EC25AD85AD6}"/>
              </a:ext>
            </a:extLst>
          </p:cNvPr>
          <p:cNvSpPr/>
          <p:nvPr/>
        </p:nvSpPr>
        <p:spPr>
          <a:xfrm>
            <a:off x="2468761" y="2917388"/>
            <a:ext cx="581120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 implementan planes de manejo de biodiversidad en todas las canteras activas e inactivas de valor ecológico.</a:t>
            </a:r>
            <a:endParaRPr lang="en-US" sz="1900" dirty="0"/>
          </a:p>
        </p:txBody>
      </p:sp>
      <p:pic>
        <p:nvPicPr>
          <p:cNvPr id="8" name="Image 3" descr="preencoded.png">
            <a:extLst>
              <a:ext uri="{FF2B5EF4-FFF2-40B4-BE49-F238E27FC236}">
                <a16:creationId xmlns:a16="http://schemas.microsoft.com/office/drawing/2014/main" id="{D512D5F9-EA9A-D575-120C-F3622B08EC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4349353"/>
            <a:ext cx="1234440" cy="2212657"/>
          </a:xfrm>
          <a:prstGeom prst="rect">
            <a:avLst/>
          </a:prstGeom>
        </p:spPr>
      </p:pic>
      <p:sp>
        <p:nvSpPr>
          <p:cNvPr id="9" name="Text 3">
            <a:extLst>
              <a:ext uri="{FF2B5EF4-FFF2-40B4-BE49-F238E27FC236}">
                <a16:creationId xmlns:a16="http://schemas.microsoft.com/office/drawing/2014/main" id="{C0E82EF2-6645-4F24-3C50-B5C65CFD304B}"/>
              </a:ext>
            </a:extLst>
          </p:cNvPr>
          <p:cNvSpPr/>
          <p:nvPr/>
        </p:nvSpPr>
        <p:spPr>
          <a:xfrm>
            <a:off x="2468761" y="459617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Logros</a:t>
            </a:r>
            <a:endParaRPr lang="en-US" sz="2400" dirty="0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442574B7-CBA3-BDC5-1D82-27045E475718}"/>
              </a:ext>
            </a:extLst>
          </p:cNvPr>
          <p:cNvSpPr/>
          <p:nvPr/>
        </p:nvSpPr>
        <p:spPr>
          <a:xfrm>
            <a:off x="2468761" y="5130046"/>
            <a:ext cx="581120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Para 2023, el 80 % de las canteras activas e inactivas con valor para la biodiversidad ya cuentan con un plan de manejo de biodiversidad.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686581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BA0712B-7FAA-E720-41C0-92CFC76AF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3F6BB9C8-CB7C-5D26-D4EA-3F7C277C9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10" y="2351723"/>
            <a:ext cx="4869061" cy="3526036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77D4B3E0-AA49-B1CD-1536-165EC732707A}"/>
              </a:ext>
            </a:extLst>
          </p:cNvPr>
          <p:cNvSpPr/>
          <p:nvPr/>
        </p:nvSpPr>
        <p:spPr>
          <a:xfrm>
            <a:off x="6350437" y="1062990"/>
            <a:ext cx="7415927" cy="2314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Manejo de Emisiones Atmosféricas</a:t>
            </a:r>
            <a:endParaRPr lang="en-US" sz="4850" dirty="0"/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45132E5B-CB5E-DA8F-4912-4D819A85D427}"/>
              </a:ext>
            </a:extLst>
          </p:cNvPr>
          <p:cNvSpPr/>
          <p:nvPr/>
        </p:nvSpPr>
        <p:spPr>
          <a:xfrm>
            <a:off x="6335197" y="3362325"/>
            <a:ext cx="7415927" cy="3418761"/>
          </a:xfrm>
          <a:prstGeom prst="roundRect">
            <a:avLst>
              <a:gd name="adj" fmla="val 3033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72DC5C26-E44B-CE88-2041-7F33CE8DB0CE}"/>
              </a:ext>
            </a:extLst>
          </p:cNvPr>
          <p:cNvSpPr/>
          <p:nvPr/>
        </p:nvSpPr>
        <p:spPr>
          <a:xfrm>
            <a:off x="6350437" y="3377565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A06B060A-C90C-0DF0-C788-0C6B7B9E0B13}"/>
              </a:ext>
            </a:extLst>
          </p:cNvPr>
          <p:cNvSpPr/>
          <p:nvPr/>
        </p:nvSpPr>
        <p:spPr>
          <a:xfrm>
            <a:off x="6597253" y="353329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Actividad</a:t>
            </a:r>
            <a:endParaRPr lang="en-US" sz="19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F83549F6-AD24-3F28-ED71-8CE08033CF74}"/>
              </a:ext>
            </a:extLst>
          </p:cNvPr>
          <p:cNvSpPr/>
          <p:nvPr/>
        </p:nvSpPr>
        <p:spPr>
          <a:xfrm>
            <a:off x="10293787" y="353329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Logro</a:t>
            </a:r>
            <a:endParaRPr lang="en-US" sz="1900" dirty="0"/>
          </a:p>
        </p:txBody>
      </p:sp>
      <p:sp>
        <p:nvSpPr>
          <p:cNvPr id="9" name="Shape 5">
            <a:extLst>
              <a:ext uri="{FF2B5EF4-FFF2-40B4-BE49-F238E27FC236}">
                <a16:creationId xmlns:a16="http://schemas.microsoft.com/office/drawing/2014/main" id="{DE4C05DA-39A9-037F-0935-96E6130E23C1}"/>
              </a:ext>
            </a:extLst>
          </p:cNvPr>
          <p:cNvSpPr/>
          <p:nvPr/>
        </p:nvSpPr>
        <p:spPr>
          <a:xfrm>
            <a:off x="6350437" y="4084082"/>
            <a:ext cx="7385447" cy="268176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84D1180D-823E-0FAE-5EF6-64D4D8EDD995}"/>
              </a:ext>
            </a:extLst>
          </p:cNvPr>
          <p:cNvSpPr/>
          <p:nvPr/>
        </p:nvSpPr>
        <p:spPr>
          <a:xfrm>
            <a:off x="6597253" y="4239816"/>
            <a:ext cx="3195280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Instalación de equipos de control de emisiones, como colectores de polvo y sistemas de reducción de gases contaminantes en las plantas.</a:t>
            </a:r>
            <a:endParaRPr lang="en-US" sz="190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C5666A0C-FDEB-02E7-C1A4-C937F03DEE4A}"/>
              </a:ext>
            </a:extLst>
          </p:cNvPr>
          <p:cNvSpPr/>
          <p:nvPr/>
        </p:nvSpPr>
        <p:spPr>
          <a:xfrm>
            <a:off x="10293787" y="4239816"/>
            <a:ext cx="31952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Reducción de las emisiones de NOx y SO2 en un 18 % en 2023.</a:t>
            </a:r>
            <a:endParaRPr lang="en-US" sz="190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07DCD3D-E0ED-41C2-DA9A-DF0595327013}"/>
              </a:ext>
            </a:extLst>
          </p:cNvPr>
          <p:cNvSpPr/>
          <p:nvPr/>
        </p:nvSpPr>
        <p:spPr>
          <a:xfrm>
            <a:off x="12697691" y="7762009"/>
            <a:ext cx="1932709" cy="467591"/>
          </a:xfrm>
          <a:prstGeom prst="rect">
            <a:avLst/>
          </a:prstGeom>
          <a:solidFill>
            <a:srgbClr val="121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27714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542</Words>
  <Application>Microsoft Office PowerPoint</Application>
  <PresentationFormat>Personalizado</PresentationFormat>
  <Paragraphs>55</Paragraphs>
  <Slides>10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Syne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ALEJANDRO BRAVO ISAJAR</cp:lastModifiedBy>
  <cp:revision>4</cp:revision>
  <dcterms:created xsi:type="dcterms:W3CDTF">2024-09-26T03:34:45Z</dcterms:created>
  <dcterms:modified xsi:type="dcterms:W3CDTF">2024-09-26T19:43:10Z</dcterms:modified>
</cp:coreProperties>
</file>